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4"/>
  </p:notesMasterIdLst>
  <p:sldIdLst>
    <p:sldId id="256" r:id="rId5"/>
    <p:sldId id="257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59" r:id="rId25"/>
    <p:sldId id="280" r:id="rId26"/>
    <p:sldId id="260" r:id="rId27"/>
    <p:sldId id="278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Introduction" id="{73FDD849-C47E-4517-B07A-5EEA8DCD8594}">
          <p14:sldIdLst>
            <p14:sldId id="256"/>
            <p14:sldId id="257"/>
          </p14:sldIdLst>
        </p14:section>
        <p14:section name="Presentation" id="{866A3E68-017F-4F94-A6C6-BFF303BC3121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Closing" id="{49CB15AC-FD56-4AAC-8B8A-68CF2CB85A39}">
          <p14:sldIdLst>
            <p14:sldId id="259"/>
            <p14:sldId id="280"/>
          </p14:sldIdLst>
        </p14:section>
        <p14:section name="Example Slides" id="{D40DF97A-9355-449E-B0A8-867351E4EBAE}">
          <p14:sldIdLst>
            <p14:sldId id="260"/>
            <p14:sldId id="278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Icons" id="{BBADCF96-8ECB-4307-BCAA-FF25B7E299E5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68456-9C53-487A-9544-3BD526EAAC31}" v="1001" dt="2020-05-15T20:48:28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1943" autoAdjust="0"/>
  </p:normalViewPr>
  <p:slideViewPr>
    <p:cSldViewPr snapToGrid="0">
      <p:cViewPr varScale="1">
        <p:scale>
          <a:sx n="163" d="100"/>
          <a:sy n="163" d="100"/>
        </p:scale>
        <p:origin x="24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dbe1492c70b6d8a8" providerId="LiveId" clId="{D8168456-9C53-487A-9544-3BD526EAAC31}"/>
    <pc:docChg chg="custSel addSld modSld">
      <pc:chgData name="" userId="dbe1492c70b6d8a8" providerId="LiveId" clId="{D8168456-9C53-487A-9544-3BD526EAAC31}" dt="2020-05-15T20:48:28.819" v="1000" actId="20577"/>
      <pc:docMkLst>
        <pc:docMk/>
      </pc:docMkLst>
      <pc:sldChg chg="modSp add">
        <pc:chgData name="" userId="dbe1492c70b6d8a8" providerId="LiveId" clId="{D8168456-9C53-487A-9544-3BD526EAAC31}" dt="2020-05-15T20:43:42.498" v="382" actId="20577"/>
        <pc:sldMkLst>
          <pc:docMk/>
          <pc:sldMk cId="1511729547" sldId="296"/>
        </pc:sldMkLst>
        <pc:spChg chg="mod">
          <ac:chgData name="" userId="dbe1492c70b6d8a8" providerId="LiveId" clId="{D8168456-9C53-487A-9544-3BD526EAAC31}" dt="2020-05-15T20:42:04.294" v="38" actId="20577"/>
          <ac:spMkLst>
            <pc:docMk/>
            <pc:sldMk cId="1511729547" sldId="296"/>
            <ac:spMk id="2" creationId="{7F7B9D5B-8DD9-4587-B730-40CF7619025D}"/>
          </ac:spMkLst>
        </pc:spChg>
        <pc:spChg chg="mod">
          <ac:chgData name="" userId="dbe1492c70b6d8a8" providerId="LiveId" clId="{D8168456-9C53-487A-9544-3BD526EAAC31}" dt="2020-05-15T20:43:42.498" v="382" actId="20577"/>
          <ac:spMkLst>
            <pc:docMk/>
            <pc:sldMk cId="1511729547" sldId="296"/>
            <ac:spMk id="3" creationId="{4B5F2848-C8FE-4315-A918-3E1DCF2D09AD}"/>
          </ac:spMkLst>
        </pc:spChg>
      </pc:sldChg>
      <pc:sldChg chg="modSp add">
        <pc:chgData name="" userId="dbe1492c70b6d8a8" providerId="LiveId" clId="{D8168456-9C53-487A-9544-3BD526EAAC31}" dt="2020-05-15T20:47:11.652" v="731" actId="20577"/>
        <pc:sldMkLst>
          <pc:docMk/>
          <pc:sldMk cId="642855292" sldId="297"/>
        </pc:sldMkLst>
        <pc:spChg chg="mod">
          <ac:chgData name="" userId="dbe1492c70b6d8a8" providerId="LiveId" clId="{D8168456-9C53-487A-9544-3BD526EAAC31}" dt="2020-05-15T20:44:01.469" v="416" actId="20577"/>
          <ac:spMkLst>
            <pc:docMk/>
            <pc:sldMk cId="642855292" sldId="297"/>
            <ac:spMk id="2" creationId="{34BC3BA4-4112-4F83-913E-EBE4AC325D8A}"/>
          </ac:spMkLst>
        </pc:spChg>
        <pc:spChg chg="mod">
          <ac:chgData name="" userId="dbe1492c70b6d8a8" providerId="LiveId" clId="{D8168456-9C53-487A-9544-3BD526EAAC31}" dt="2020-05-15T20:47:11.652" v="731" actId="20577"/>
          <ac:spMkLst>
            <pc:docMk/>
            <pc:sldMk cId="642855292" sldId="297"/>
            <ac:spMk id="3" creationId="{BF8D5754-7D9C-4471-8F87-07F51F17BA8A}"/>
          </ac:spMkLst>
        </pc:spChg>
      </pc:sldChg>
      <pc:sldChg chg="modSp add">
        <pc:chgData name="" userId="dbe1492c70b6d8a8" providerId="LiveId" clId="{D8168456-9C53-487A-9544-3BD526EAAC31}" dt="2020-05-15T20:48:28.819" v="1000" actId="20577"/>
        <pc:sldMkLst>
          <pc:docMk/>
          <pc:sldMk cId="2350529302" sldId="298"/>
        </pc:sldMkLst>
        <pc:spChg chg="mod">
          <ac:chgData name="" userId="dbe1492c70b6d8a8" providerId="LiveId" clId="{D8168456-9C53-487A-9544-3BD526EAAC31}" dt="2020-05-15T20:47:36.244" v="759" actId="20577"/>
          <ac:spMkLst>
            <pc:docMk/>
            <pc:sldMk cId="2350529302" sldId="298"/>
            <ac:spMk id="2" creationId="{0D8EFCE6-9211-4EE9-B71E-4A5D673A6C59}"/>
          </ac:spMkLst>
        </pc:spChg>
        <pc:spChg chg="mod">
          <ac:chgData name="" userId="dbe1492c70b6d8a8" providerId="LiveId" clId="{D8168456-9C53-487A-9544-3BD526EAAC31}" dt="2020-05-15T20:48:28.819" v="1000" actId="20577"/>
          <ac:spMkLst>
            <pc:docMk/>
            <pc:sldMk cId="2350529302" sldId="298"/>
            <ac:spMk id="3" creationId="{53ADC860-964E-44B2-97D3-15BF39D83A8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CC04A-C335-487A-8178-6C90F0F29C95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05CAA-7DFD-4456-A943-C499583E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85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jp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8.sv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msmoa.com/registration/mms-2020-midway-edition.html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mmsmoa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63B4AED-790C-4010-9C1A-F14EBD01C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555" y="0"/>
            <a:ext cx="5368445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0618" y="692727"/>
            <a:ext cx="8954219" cy="1829931"/>
          </a:xfrm>
        </p:spPr>
        <p:txBody>
          <a:bodyPr anchor="b">
            <a:norm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92727"/>
            <a:ext cx="2124974" cy="329693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0617" y="2650836"/>
            <a:ext cx="4416726" cy="2238432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lvl1pPr>
          </a:lstStyle>
          <a:p>
            <a:pPr lvl="0"/>
            <a:r>
              <a:rPr lang="en-US" dirty="0"/>
              <a:t>Presenter #1 Info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573992" y="2650836"/>
            <a:ext cx="4390845" cy="2238432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lvl1pPr>
          </a:lstStyle>
          <a:p>
            <a:pPr lvl="0"/>
            <a:r>
              <a:rPr lang="en-US" dirty="0"/>
              <a:t>Presenter #2 Info</a:t>
            </a:r>
          </a:p>
          <a:p>
            <a:pPr lvl="0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907911" y="8463005"/>
            <a:ext cx="12192000" cy="17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B5E34-9E50-467B-B0FA-8A4219521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06"/>
          <a:stretch/>
        </p:blipFill>
        <p:spPr>
          <a:xfrm>
            <a:off x="2988211" y="5824364"/>
            <a:ext cx="1853258" cy="443588"/>
          </a:xfrm>
          <a:prstGeom prst="rect">
            <a:avLst/>
          </a:prstGeom>
        </p:spPr>
      </p:pic>
      <p:pic>
        <p:nvPicPr>
          <p:cNvPr id="12" name="Picture 8" descr="Image result for vmware logo transparent background">
            <a:extLst>
              <a:ext uri="{FF2B5EF4-FFF2-40B4-BE49-F238E27FC236}">
                <a16:creationId xmlns:a16="http://schemas.microsoft.com/office/drawing/2014/main" id="{385A393A-BE35-45E0-BB99-7B6E411BAE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31" y="5880259"/>
            <a:ext cx="2035562" cy="33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11A7DB-7549-441E-9C67-8FBFD8809F2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66577" y="5769266"/>
            <a:ext cx="2208280" cy="47091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3C5600B-C658-4EB2-B1A0-8597C04AD12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143" y="5514072"/>
            <a:ext cx="981306" cy="98130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 marL="4572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9144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3716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8288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396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4389119" cy="16002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28600"/>
            <a:ext cx="6399212" cy="58292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057400"/>
            <a:ext cx="4389120" cy="40005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698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3281" y="228599"/>
            <a:ext cx="4389119" cy="16002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712" y="228600"/>
            <a:ext cx="6399212" cy="58292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3280" y="2057399"/>
            <a:ext cx="4389120" cy="40005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477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09600" y="1442345"/>
            <a:ext cx="5471014" cy="733425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09600" y="2675399"/>
            <a:ext cx="5471014" cy="733425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09600" y="3908453"/>
            <a:ext cx="5471014" cy="733425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09600" y="5141507"/>
            <a:ext cx="5471014" cy="733425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080614" y="1443643"/>
            <a:ext cx="5501786" cy="733425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762000" y="1612293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6080614" y="2676696"/>
            <a:ext cx="5501786" cy="733425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762000" y="2845347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080614" y="3909751"/>
            <a:ext cx="5501786" cy="733425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4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762000" y="4078401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080614" y="5142805"/>
            <a:ext cx="5501786" cy="733425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6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762000" y="5311455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8"/>
          </p:nvPr>
        </p:nvSpPr>
        <p:spPr>
          <a:xfrm>
            <a:off x="6615358" y="412862"/>
            <a:ext cx="5434215" cy="54864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19"/>
          </p:nvPr>
        </p:nvSpPr>
        <p:spPr>
          <a:xfrm>
            <a:off x="95318" y="412862"/>
            <a:ext cx="5477256" cy="548640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999" y="1434407"/>
            <a:ext cx="744880" cy="7448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91" y="3899217"/>
            <a:ext cx="768096" cy="7680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79" y="5147166"/>
            <a:ext cx="731520" cy="7315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19" y="2570290"/>
            <a:ext cx="1005840" cy="1005840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576767" y="1612293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6576767" y="2845347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6576767" y="4078401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576767" y="5311455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47" y="199017"/>
            <a:ext cx="937784" cy="9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29300"/>
          </a:xfrm>
        </p:spPr>
        <p:txBody>
          <a:bodyPr/>
          <a:lstStyle>
            <a:lvl1pPr marL="457200" indent="-457200">
              <a:buFont typeface="Segoe UI Light" panose="020B0502040204020203" pitchFamily="34" charset="0"/>
              <a:buChar char=" 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7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 (Red)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29300"/>
          </a:xfrm>
        </p:spPr>
        <p:txBody>
          <a:bodyPr/>
          <a:lstStyle>
            <a:lvl1pPr marL="457200" indent="-457200">
              <a:buFont typeface="Segoe UI Light" panose="020B0502040204020203" pitchFamily="34" charset="0"/>
              <a:buChar char=" 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82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1" y="2467267"/>
            <a:ext cx="3340369" cy="225322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0" y="2798064"/>
            <a:ext cx="7181850" cy="1500187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062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419474"/>
            <a:ext cx="12192000" cy="3438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0" y="22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AEFD4-E6D3-46FD-8FFB-2BE59ADF05A2}"/>
              </a:ext>
            </a:extLst>
          </p:cNvPr>
          <p:cNvSpPr/>
          <p:nvPr userDrawn="1"/>
        </p:nvSpPr>
        <p:spPr>
          <a:xfrm>
            <a:off x="902397" y="1281093"/>
            <a:ext cx="51243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Extended 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7D743-987E-4F12-B73E-BB41A31AC6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5169" y="5771611"/>
            <a:ext cx="1587859" cy="793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E8D66-646D-4D0F-858A-702F72CAF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06"/>
          <a:stretch/>
        </p:blipFill>
        <p:spPr>
          <a:xfrm>
            <a:off x="3038540" y="3991926"/>
            <a:ext cx="1853258" cy="443588"/>
          </a:xfrm>
          <a:prstGeom prst="rect">
            <a:avLst/>
          </a:prstGeom>
        </p:spPr>
      </p:pic>
      <p:pic>
        <p:nvPicPr>
          <p:cNvPr id="9" name="Picture 8" descr="Image result for vmware logo transparent background">
            <a:extLst>
              <a:ext uri="{FF2B5EF4-FFF2-40B4-BE49-F238E27FC236}">
                <a16:creationId xmlns:a16="http://schemas.microsoft.com/office/drawing/2014/main" id="{A29F66F6-AC43-4754-B9A8-3590AA1BFD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258" y="4052118"/>
            <a:ext cx="2035562" cy="33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127790-C079-4601-89A7-1A3D91045A5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38280" y="3912998"/>
            <a:ext cx="2208280" cy="470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C4D5D1-6BB6-4047-8453-044D9395B00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536567" y="4762018"/>
            <a:ext cx="2090805" cy="925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8E5BBD-B4F7-4EAF-B7A2-5F1834C4032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6006" y="5883559"/>
            <a:ext cx="2061751" cy="5775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6164A-4353-4475-97B6-B68F7137031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381976" y="4962931"/>
            <a:ext cx="1916152" cy="52374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F851FEC-3DDC-4773-8B71-E743E8AA625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069" y="3657803"/>
            <a:ext cx="981305" cy="981305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2C478D9-14B0-46A1-8808-CE4E659A66A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17793" y="4805608"/>
            <a:ext cx="2924627" cy="838393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E70F09-0544-4290-9722-229E43F1608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425305" y="6006270"/>
            <a:ext cx="1828800" cy="324612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47F89-2B08-4355-BD86-512C39F92B0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91560" y="5883559"/>
            <a:ext cx="611886" cy="5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1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47918" y="472177"/>
            <a:ext cx="3896163" cy="716923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Save the Date!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A18FC4BA-64EF-4813-B528-2A807D1FFE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7448" y="1644242"/>
            <a:ext cx="2923040" cy="292304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9DBC98E-E644-4F0B-B2CB-800C0DBFEC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34480" y="1644242"/>
            <a:ext cx="2981763" cy="298176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4752EEA8-4872-43F5-9E2F-E821E099B59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01514" y="1644242"/>
            <a:ext cx="2923040" cy="2923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BFDDC-9D96-4247-BEC3-EEF7773A16F8}"/>
              </a:ext>
            </a:extLst>
          </p:cNvPr>
          <p:cNvSpPr txBox="1"/>
          <p:nvPr userDrawn="1"/>
        </p:nvSpPr>
        <p:spPr>
          <a:xfrm>
            <a:off x="667446" y="4941116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11-14 Oct,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4634481" y="493681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2-6 May,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8642060" y="493681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24-27 Oct, 2021</a:t>
            </a:r>
          </a:p>
        </p:txBody>
      </p:sp>
    </p:spTree>
    <p:extLst>
      <p:ext uri="{BB962C8B-B14F-4D97-AF65-F5344CB8AC3E}">
        <p14:creationId xmlns:p14="http://schemas.microsoft.com/office/powerpoint/2010/main" val="252378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7300"/>
            <a:ext cx="10972800" cy="4800600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06600"/>
            <a:ext cx="8609012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95800"/>
            <a:ext cx="8609013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32" y="2006600"/>
            <a:ext cx="2582168" cy="4006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257299"/>
            <a:ext cx="5394960" cy="480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1257300"/>
            <a:ext cx="5394960" cy="480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772" y="1259416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1833562"/>
            <a:ext cx="5394960" cy="42243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17266" y="12573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40" y="1833562"/>
            <a:ext cx="5394960" cy="42158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Red)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580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228600"/>
            <a:ext cx="4497388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"/>
            <a:ext cx="6018213" cy="58293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555" y="0"/>
            <a:ext cx="536844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57300"/>
            <a:ext cx="10972800" cy="480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5" y="6035040"/>
            <a:ext cx="1600200" cy="645554"/>
          </a:xfrm>
          <a:prstGeom prst="rect">
            <a:avLst/>
          </a:prstGeom>
        </p:spPr>
      </p:pic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6" r:id="rId8"/>
    <p:sldLayoutId id="2147483656" r:id="rId9"/>
    <p:sldLayoutId id="2147483673" r:id="rId10"/>
    <p:sldLayoutId id="2147483674" r:id="rId11"/>
    <p:sldLayoutId id="2147483675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96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orient="horz" pos="381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720" userDrawn="1">
          <p15:clr>
            <a:srgbClr val="F26B43"/>
          </p15:clr>
        </p15:guide>
        <p15:guide id="9" orient="horz" pos="7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raith.azurewebsites.net/" TargetMode="External"/><Relationship Id="rId2" Type="http://schemas.openxmlformats.org/officeDocument/2006/relationships/hyperlink" Target="https://chronobrew.beer/blo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118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" Type="http://schemas.openxmlformats.org/officeDocument/2006/relationships/image" Target="../media/image145.png"/><Relationship Id="rId21" Type="http://schemas.openxmlformats.org/officeDocument/2006/relationships/image" Target="../media/image163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" Type="http://schemas.openxmlformats.org/officeDocument/2006/relationships/image" Target="../media/image172.png"/><Relationship Id="rId21" Type="http://schemas.openxmlformats.org/officeDocument/2006/relationships/image" Target="../media/image190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2" Type="http://schemas.openxmlformats.org/officeDocument/2006/relationships/image" Target="../media/image171.pn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24" Type="http://schemas.openxmlformats.org/officeDocument/2006/relationships/image" Target="../media/image193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26" Type="http://schemas.openxmlformats.org/officeDocument/2006/relationships/image" Target="../media/image222.png"/><Relationship Id="rId3" Type="http://schemas.openxmlformats.org/officeDocument/2006/relationships/image" Target="../media/image199.png"/><Relationship Id="rId21" Type="http://schemas.openxmlformats.org/officeDocument/2006/relationships/image" Target="../media/image217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5" Type="http://schemas.openxmlformats.org/officeDocument/2006/relationships/image" Target="../media/image221.png"/><Relationship Id="rId2" Type="http://schemas.openxmlformats.org/officeDocument/2006/relationships/image" Target="../media/image198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20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23" Type="http://schemas.openxmlformats.org/officeDocument/2006/relationships/image" Target="../media/image219.png"/><Relationship Id="rId28" Type="http://schemas.openxmlformats.org/officeDocument/2006/relationships/image" Target="../media/image224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Relationship Id="rId27" Type="http://schemas.openxmlformats.org/officeDocument/2006/relationships/image" Target="../media/image2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image" Target="../media/image247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beer that azure brewed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Scott Corio</a:t>
            </a:r>
          </a:p>
          <a:p>
            <a:r>
              <a:rPr lang="en-US" dirty="0">
                <a:hlinkClick r:id="rId2"/>
              </a:rPr>
              <a:t>https://chronobrew.beer/blog</a:t>
            </a:r>
            <a:endParaRPr lang="en-US" dirty="0"/>
          </a:p>
          <a:p>
            <a:r>
              <a:rPr lang="en-US" dirty="0"/>
              <a:t>Infrastructure Architect</a:t>
            </a:r>
          </a:p>
          <a:p>
            <a:r>
              <a:rPr lang="en-US" dirty="0"/>
              <a:t>Mallinckrodt Pharmaceuticals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Donnie Taylor</a:t>
            </a:r>
          </a:p>
          <a:p>
            <a:r>
              <a:rPr lang="en-US" dirty="0">
                <a:hlinkClick r:id="rId3"/>
              </a:rPr>
              <a:t>http://draith.azurewebsites.net/</a:t>
            </a:r>
            <a:endParaRPr lang="en-US" dirty="0"/>
          </a:p>
          <a:p>
            <a:r>
              <a:rPr lang="en-US" dirty="0"/>
              <a:t>Architect</a:t>
            </a:r>
          </a:p>
          <a:p>
            <a:r>
              <a:rPr lang="en-US" dirty="0"/>
              <a:t>GM</a:t>
            </a:r>
          </a:p>
        </p:txBody>
      </p:sp>
      <p:sp>
        <p:nvSpPr>
          <p:cNvPr id="2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56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3993-1267-417A-8199-E9E1C006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yeast bowel movements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15114-6822-4C08-BA05-F5CDD1A4AD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Raspberry Pi</a:t>
            </a:r>
          </a:p>
          <a:p>
            <a:pPr lvl="1"/>
            <a:r>
              <a:rPr lang="en-US" dirty="0"/>
              <a:t>Tilt Hydrometer</a:t>
            </a:r>
          </a:p>
          <a:p>
            <a:pPr lvl="1"/>
            <a:r>
              <a:rPr lang="en-US" dirty="0"/>
              <a:t>DAQC Plate</a:t>
            </a:r>
          </a:p>
          <a:p>
            <a:pPr lvl="1"/>
            <a:r>
              <a:rPr lang="en-US" dirty="0"/>
              <a:t>DS18B20 Temp Probe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99D00-AFD1-4956-9CEC-5014931C2A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8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38EC71-8A34-4351-95B9-732D9566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FB2F66-536B-4A85-85CB-07BF44C4E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257300"/>
            <a:ext cx="6400800" cy="4800600"/>
          </a:xfrm>
        </p:spPr>
      </p:pic>
    </p:spTree>
    <p:extLst>
      <p:ext uri="{BB962C8B-B14F-4D97-AF65-F5344CB8AC3E}">
        <p14:creationId xmlns:p14="http://schemas.microsoft.com/office/powerpoint/2010/main" val="238081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DDC3B-B6BB-45FD-B4CF-73A957FB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Pi, screen, and </a:t>
            </a:r>
            <a:r>
              <a:rPr lang="en-US" dirty="0" err="1"/>
              <a:t>Daqcplate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F4CA9-896B-40C4-AF7E-554C46C64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695700" y="1857375"/>
            <a:ext cx="4800600" cy="3600450"/>
          </a:xfrm>
        </p:spPr>
      </p:pic>
    </p:spTree>
    <p:extLst>
      <p:ext uri="{BB962C8B-B14F-4D97-AF65-F5344CB8AC3E}">
        <p14:creationId xmlns:p14="http://schemas.microsoft.com/office/powerpoint/2010/main" val="308599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BA2A-D5C6-4F54-BE01-76152F65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fitting in the enclosure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6AF3F-CDAF-4A31-A816-B12F40943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695700" y="1857375"/>
            <a:ext cx="4800600" cy="3600450"/>
          </a:xfrm>
        </p:spPr>
      </p:pic>
    </p:spTree>
    <p:extLst>
      <p:ext uri="{BB962C8B-B14F-4D97-AF65-F5344CB8AC3E}">
        <p14:creationId xmlns:p14="http://schemas.microsoft.com/office/powerpoint/2010/main" val="220086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09FD-8082-456F-9E14-3386F0F9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 everything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5CCFC-D88F-4DED-8F11-72F7A4F8C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257300"/>
            <a:ext cx="6400800" cy="4800600"/>
          </a:xfrm>
        </p:spPr>
      </p:pic>
    </p:spTree>
    <p:extLst>
      <p:ext uri="{BB962C8B-B14F-4D97-AF65-F5344CB8AC3E}">
        <p14:creationId xmlns:p14="http://schemas.microsoft.com/office/powerpoint/2010/main" val="279060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C17B-6319-4955-9516-8C1745C7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calibration required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4CD07-98EC-429E-84AF-1B241FE1F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1423" y="1892300"/>
            <a:ext cx="5000977" cy="37507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02BC7-5CD5-4B0F-876C-476D862A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92300"/>
            <a:ext cx="5000977" cy="37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0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6C40-94A0-475E-B0DA-DC8D4C74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EA477-B781-4C86-A9EE-E2BD5C9EC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695700" y="1857375"/>
            <a:ext cx="4800600" cy="3600450"/>
          </a:xfrm>
        </p:spPr>
      </p:pic>
    </p:spTree>
    <p:extLst>
      <p:ext uri="{BB962C8B-B14F-4D97-AF65-F5344CB8AC3E}">
        <p14:creationId xmlns:p14="http://schemas.microsoft.com/office/powerpoint/2010/main" val="3228380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4137F-97C8-432B-8473-EE4A9966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C7553-3049-42FF-AF09-1A80B56D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562" y="1490870"/>
            <a:ext cx="5041972" cy="46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3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9D5B-8DD9-4587-B730-40CF7619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Data on the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2848-C8FE-4315-A918-3E1DCF2D0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Temperature, Voltage, and Current are measured using the </a:t>
            </a:r>
            <a:r>
              <a:rPr lang="en-US" dirty="0" err="1"/>
              <a:t>DAQCPlate</a:t>
            </a:r>
            <a:r>
              <a:rPr lang="en-US" dirty="0"/>
              <a:t> via Python</a:t>
            </a:r>
          </a:p>
          <a:p>
            <a:r>
              <a:rPr lang="en-US" dirty="0"/>
              <a:t>Specific Gravity is measured via PHP utilize Node RED to read BLE data from the Tilt Hydrometer</a:t>
            </a:r>
          </a:p>
          <a:p>
            <a:r>
              <a:rPr lang="en-US" dirty="0"/>
              <a:t>Data is collated and converted to a JSON payload</a:t>
            </a:r>
          </a:p>
          <a:p>
            <a:r>
              <a:rPr lang="en-US" dirty="0"/>
              <a:t>JSON is sent to Log Analytics via REST API using PHP</a:t>
            </a:r>
          </a:p>
        </p:txBody>
      </p:sp>
    </p:spTree>
    <p:extLst>
      <p:ext uri="{BB962C8B-B14F-4D97-AF65-F5344CB8AC3E}">
        <p14:creationId xmlns:p14="http://schemas.microsoft.com/office/powerpoint/2010/main" val="151172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3BA4-4112-4F83-913E-EBE4AC32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Temperature and Delta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D5754-7D9C-4471-8F87-07F51F17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Drive notifies Logic App that a file change has occurred</a:t>
            </a:r>
          </a:p>
          <a:p>
            <a:r>
              <a:rPr lang="en-US" dirty="0"/>
              <a:t>Logic App parses the JSON and creates utilizes a Webhook to send the new data to the Raspberry Pi</a:t>
            </a:r>
          </a:p>
          <a:p>
            <a:r>
              <a:rPr lang="en-US" dirty="0"/>
              <a:t>Raspberry Pi updates the new files for PHP and Python to read and adjust equipment</a:t>
            </a:r>
          </a:p>
        </p:txBody>
      </p:sp>
    </p:spTree>
    <p:extLst>
      <p:ext uri="{BB962C8B-B14F-4D97-AF65-F5344CB8AC3E}">
        <p14:creationId xmlns:p14="http://schemas.microsoft.com/office/powerpoint/2010/main" val="64285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donnie_taylor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Microsoft MVP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Beer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scottcorio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few brewing medals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~15 years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Beer, Wood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Donnie Taylor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Scott Corio</a:t>
            </a:r>
          </a:p>
        </p:txBody>
      </p:sp>
    </p:spTree>
    <p:extLst>
      <p:ext uri="{BB962C8B-B14F-4D97-AF65-F5344CB8AC3E}">
        <p14:creationId xmlns:p14="http://schemas.microsoft.com/office/powerpoint/2010/main" val="118081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FCE6-9211-4EE9-B71E-4A5D673A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Ending Fermentation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DC860-964E-44B2-97D3-15BF39D83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Alert in Log Analytics monitors for stable gravity readings</a:t>
            </a:r>
          </a:p>
          <a:p>
            <a:r>
              <a:rPr lang="en-US" dirty="0"/>
              <a:t>When the average reading is consistent for 3 days, it calls a webhook that tells the fermentation controller to start cold crashing</a:t>
            </a:r>
          </a:p>
        </p:txBody>
      </p:sp>
    </p:spTree>
    <p:extLst>
      <p:ext uri="{BB962C8B-B14F-4D97-AF65-F5344CB8AC3E}">
        <p14:creationId xmlns:p14="http://schemas.microsoft.com/office/powerpoint/2010/main" val="235052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178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F43A52-40BA-45E5-AD41-66E5EDDD3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6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next section</a:t>
            </a:r>
          </a:p>
        </p:txBody>
      </p:sp>
    </p:spTree>
    <p:extLst>
      <p:ext uri="{BB962C8B-B14F-4D97-AF65-F5344CB8AC3E}">
        <p14:creationId xmlns:p14="http://schemas.microsoft.com/office/powerpoint/2010/main" val="1657553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Line1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64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89572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Only with Border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 </a:t>
            </a:r>
          </a:p>
          <a:p>
            <a:pPr lvl="3"/>
            <a:r>
              <a:rPr lang="en-US" dirty="0"/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65928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Only (Red)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2094311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 1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 2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3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345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0727E-CB47-4A3D-AB80-E34BC12A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make beer?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540D5-0584-4AA6-9A37-C374204F3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Mash</a:t>
            </a:r>
          </a:p>
          <a:p>
            <a:r>
              <a:rPr lang="en-US" sz="3600" dirty="0" err="1"/>
              <a:t>Lauter</a:t>
            </a:r>
            <a:endParaRPr lang="en-US" sz="3600" dirty="0"/>
          </a:p>
          <a:p>
            <a:r>
              <a:rPr lang="en-US" sz="3600" dirty="0"/>
              <a:t>Boil</a:t>
            </a:r>
          </a:p>
          <a:p>
            <a:r>
              <a:rPr lang="en-US" sz="3600" dirty="0"/>
              <a:t>Ferment</a:t>
            </a:r>
          </a:p>
          <a:p>
            <a:r>
              <a:rPr lang="en-US" sz="3600" dirty="0"/>
              <a:t>Drink</a:t>
            </a:r>
          </a:p>
        </p:txBody>
      </p:sp>
    </p:spTree>
    <p:extLst>
      <p:ext uri="{BB962C8B-B14F-4D97-AF65-F5344CB8AC3E}">
        <p14:creationId xmlns:p14="http://schemas.microsoft.com/office/powerpoint/2010/main" val="401056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216050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58" y="453313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29" y="453399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3399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1070428"/>
            <a:ext cx="1219200" cy="1219200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29" y="1070428"/>
            <a:ext cx="1219200" cy="1219200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29" y="1070428"/>
            <a:ext cx="1219200" cy="1219200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9" y="1107999"/>
            <a:ext cx="1219200" cy="1219200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29" y="1070428"/>
            <a:ext cx="1219200" cy="1219200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29" y="1107999"/>
            <a:ext cx="1219200" cy="1219200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00" y="1070428"/>
            <a:ext cx="1219200" cy="1219200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86" y="1070428"/>
            <a:ext cx="1219200" cy="1219200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2185742"/>
            <a:ext cx="1219200" cy="1219200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143" y="1070428"/>
            <a:ext cx="1219200" cy="1219200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29" y="2421599"/>
            <a:ext cx="1219200" cy="1219200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29" y="2454485"/>
            <a:ext cx="1219200" cy="1219200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29" y="2421599"/>
            <a:ext cx="1219200" cy="1219200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00" y="2439628"/>
            <a:ext cx="1219200" cy="1219200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29" y="2454485"/>
            <a:ext cx="1219200" cy="1219200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00" y="2534314"/>
            <a:ext cx="1219200" cy="1219200"/>
          </a:xfrm>
          <a:prstGeom prst="rect">
            <a:avLst/>
          </a:prstGeom>
        </p:spPr>
      </p:pic>
      <p:pic>
        <p:nvPicPr>
          <p:cNvPr id="294" name="Picture 293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29" y="3910656"/>
            <a:ext cx="1219200" cy="1219200"/>
          </a:xfrm>
          <a:prstGeom prst="rect">
            <a:avLst/>
          </a:prstGeom>
        </p:spPr>
      </p:pic>
      <p:pic>
        <p:nvPicPr>
          <p:cNvPr id="295" name="Picture 294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4021971"/>
            <a:ext cx="1219200" cy="1219200"/>
          </a:xfrm>
          <a:prstGeom prst="rect">
            <a:avLst/>
          </a:prstGeom>
        </p:spPr>
      </p:pic>
      <p:pic>
        <p:nvPicPr>
          <p:cNvPr id="296" name="Picture 295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315" y="2534314"/>
            <a:ext cx="1219200" cy="1219200"/>
          </a:xfrm>
          <a:prstGeom prst="rect">
            <a:avLst/>
          </a:prstGeom>
        </p:spPr>
      </p:pic>
      <p:pic>
        <p:nvPicPr>
          <p:cNvPr id="297" name="Picture 296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71" y="4004171"/>
            <a:ext cx="1219200" cy="1219200"/>
          </a:xfrm>
          <a:prstGeom prst="rect">
            <a:avLst/>
          </a:prstGeom>
        </p:spPr>
      </p:pic>
      <p:pic>
        <p:nvPicPr>
          <p:cNvPr id="298" name="Picture 297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00" y="4021971"/>
            <a:ext cx="1219200" cy="1219200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29" y="4021971"/>
            <a:ext cx="1219200" cy="1219200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42" y="4145971"/>
            <a:ext cx="1219200" cy="1219200"/>
          </a:xfrm>
          <a:prstGeom prst="rect">
            <a:avLst/>
          </a:prstGeom>
        </p:spPr>
      </p:pic>
      <p:pic>
        <p:nvPicPr>
          <p:cNvPr id="301" name="Picture 300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971" y="4120114"/>
            <a:ext cx="1219200" cy="1219200"/>
          </a:xfrm>
          <a:prstGeom prst="rect">
            <a:avLst/>
          </a:prstGeom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2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142" y="412011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05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250829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306486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56" y="250829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41" y="249715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00" y="249715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57" y="249715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1525686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229" y="275315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572" y="306486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85" y="1494515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1525686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43" y="146891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86" y="152568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00" y="1525686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00" y="1525686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71" y="1519943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3030143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3030143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43" y="3030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0" y="3030143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43" y="4534600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4534600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00" y="3162943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71" y="3109800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0" y="4534600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71" y="4560286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6" y="4560286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00" y="3315400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100" y="4534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7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359229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4550571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31534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1756343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359229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1756343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4550571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99" y="3153457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42" y="1813229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42" y="359229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42" y="3153457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85" y="4607457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9" y="1756343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99" y="360686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359229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85" y="3247857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85" y="4643514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3247857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56" y="1813229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193828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4128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4607457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170" y="412829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27" y="3247857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4683628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742" y="3247857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742" y="181322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33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" y="520286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1" y="3364486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0" y="4830522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00" y="4852844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8" y="3397482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86" y="195944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86" y="5214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00" y="4868530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14" y="3421143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14" y="1750200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99" y="37140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486853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336448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1750200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99" y="361800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00" y="486853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4872758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400" y="4872758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3421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179115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435085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00" y="3384857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1816042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85" y="3400200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326114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00" y="1927642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00" y="31482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286715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4395429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3069944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7" y="1744459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1662173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286715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3037631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9" y="286715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43" y="441449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28" y="4505915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9" y="16367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00" y="313671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57" y="286715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1636715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3202203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3" y="1744459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1805915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3" y="286715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1744459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286715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3202203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14" y="3202203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4665515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343" y="4665515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114" y="4665515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3176229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28671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23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00" y="4482743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87" y="3100200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44" y="30772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7" y="3077257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7" y="4629000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44" y="156577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87" y="4539457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00" y="346571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358887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44" y="1685343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44" y="3683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460980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1823228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3208114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00" y="368315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00" y="1793142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00" y="3320257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0" y="460980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800" y="466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29" y="3349857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00" y="18654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30" y="4750200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00" y="3320257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357" y="1988914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00" y="466143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8" y="1685343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8" y="3258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2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3" y="293914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3" y="1670372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6" y="4580546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7" y="304683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43" y="219000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43" y="3100200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8" y="1670372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1" y="4594343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43" y="21900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43" y="4580546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57" y="17081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86" y="304683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72" y="1767343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743" y="293914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72" y="3240772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00" y="388543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44" y="1819487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57" y="460980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14" y="3295545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71" y="4675172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00" y="3998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629" y="488915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7" y="1827630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57" y="4774428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399" y="3390600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658" y="2076345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43" y="343891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8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743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22400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00200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7900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72" y="373743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00" y="1907514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9" y="34002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00" y="4787771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202240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373743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486" y="340020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474228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358425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458658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2021457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490980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71" y="505572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29" y="2021457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71" y="4953456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57" y="358425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70" y="505572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70" y="20214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70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86" y="3807714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28" y="3807714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27154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1496257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277057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3874257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26018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1435857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4" y="216657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58" y="331344"/>
            <a:ext cx="512108" cy="7742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753" y="336487"/>
            <a:ext cx="542591" cy="8047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54" y="339349"/>
            <a:ext cx="859611" cy="7315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09" y="277057"/>
            <a:ext cx="1194920" cy="7925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5" y="273695"/>
            <a:ext cx="938865" cy="9388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543" y="342916"/>
            <a:ext cx="408467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7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89E-BBA8-453B-9B5E-D9734E05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D7068-39EE-4518-AFA1-CD589C0A7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Malted Barley (sometimes other grains too) are crushed and mixed with hot water</a:t>
            </a:r>
          </a:p>
          <a:p>
            <a:r>
              <a:rPr lang="en-US" dirty="0"/>
              <a:t>Enzymes created from the malting process begin breaking down starches in the grain into sugar</a:t>
            </a:r>
          </a:p>
          <a:p>
            <a:r>
              <a:rPr lang="en-US" dirty="0"/>
              <a:t>Temperature during mashing process determines speed and length of the sugar chain</a:t>
            </a:r>
          </a:p>
          <a:p>
            <a:r>
              <a:rPr lang="en-US" dirty="0"/>
              <a:t>Creates a sugary liquid known as wort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4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B3B4-C2BE-4D41-8875-DA883D22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Lautering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7373-FDBD-4D14-BA20-5B236A69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Hot water is added to the top of the mash as wort is drained from the bottom</a:t>
            </a:r>
          </a:p>
          <a:p>
            <a:r>
              <a:rPr lang="en-US" dirty="0"/>
              <a:t>Wort is pushed down and grain is rinsed of any residual sugars</a:t>
            </a:r>
          </a:p>
          <a:p>
            <a:r>
              <a:rPr lang="en-US" dirty="0"/>
              <a:t>Temperature of water can affect gravity and tannin extraction</a:t>
            </a:r>
          </a:p>
        </p:txBody>
      </p:sp>
    </p:spTree>
    <p:extLst>
      <p:ext uri="{BB962C8B-B14F-4D97-AF65-F5344CB8AC3E}">
        <p14:creationId xmlns:p14="http://schemas.microsoft.com/office/powerpoint/2010/main" val="318039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F299-AB5C-4FA2-96E3-322E28E5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E33C5-946F-4F53-BCE5-530C657A2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residual enzymes are killed off</a:t>
            </a:r>
          </a:p>
          <a:p>
            <a:r>
              <a:rPr lang="en-US" dirty="0"/>
              <a:t>Hops are added for flavor and </a:t>
            </a:r>
            <a:r>
              <a:rPr lang="en-US" dirty="0" err="1"/>
              <a:t>armoa</a:t>
            </a:r>
            <a:endParaRPr lang="en-US" dirty="0"/>
          </a:p>
          <a:p>
            <a:r>
              <a:rPr lang="en-US" dirty="0"/>
              <a:t>Sugars become more condensed</a:t>
            </a:r>
          </a:p>
        </p:txBody>
      </p:sp>
    </p:spTree>
    <p:extLst>
      <p:ext uri="{BB962C8B-B14F-4D97-AF65-F5344CB8AC3E}">
        <p14:creationId xmlns:p14="http://schemas.microsoft.com/office/powerpoint/2010/main" val="3937039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09D2-1572-42AE-8080-83EB6C66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fermenting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DFDE5-B7C9-4307-84C4-C6D3F545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Yeast is pitched into chilled wort</a:t>
            </a:r>
          </a:p>
          <a:p>
            <a:r>
              <a:rPr lang="en-US" dirty="0"/>
              <a:t>Ale or Lager</a:t>
            </a:r>
          </a:p>
          <a:p>
            <a:pPr lvl="1"/>
            <a:r>
              <a:rPr lang="en-US" dirty="0"/>
              <a:t>Fermentation temperature does not determine if it’s ale or lager</a:t>
            </a:r>
          </a:p>
          <a:p>
            <a:r>
              <a:rPr lang="en-US" dirty="0"/>
              <a:t>Temperature can make all the difference in the resulting beer</a:t>
            </a:r>
          </a:p>
          <a:p>
            <a:r>
              <a:rPr lang="en-US" dirty="0"/>
              <a:t>Yeast eats sugar, farts CO2, poops alcohol</a:t>
            </a:r>
          </a:p>
        </p:txBody>
      </p:sp>
    </p:spTree>
    <p:extLst>
      <p:ext uri="{BB962C8B-B14F-4D97-AF65-F5344CB8AC3E}">
        <p14:creationId xmlns:p14="http://schemas.microsoft.com/office/powerpoint/2010/main" val="232799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C77-85E0-47AE-82DA-A79B0CBD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0EFC-8237-4A05-95DC-4F1ED127C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we’re all doing now</a:t>
            </a:r>
          </a:p>
        </p:txBody>
      </p:sp>
    </p:spTree>
    <p:extLst>
      <p:ext uri="{BB962C8B-B14F-4D97-AF65-F5344CB8AC3E}">
        <p14:creationId xmlns:p14="http://schemas.microsoft.com/office/powerpoint/2010/main" val="338875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F4B7-97FC-4E94-B503-5C92473A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Recipe generation with Azure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53D7C-51E0-4175-AF77-729AB620F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9299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4">
      <a:dk1>
        <a:srgbClr val="0C0C0C"/>
      </a:dk1>
      <a:lt1>
        <a:srgbClr val="FFFFFF"/>
      </a:lt1>
      <a:dk2>
        <a:srgbClr val="22661B"/>
      </a:dk2>
      <a:lt2>
        <a:srgbClr val="FB1E29"/>
      </a:lt2>
      <a:accent1>
        <a:srgbClr val="E31B25"/>
      </a:accent1>
      <a:accent2>
        <a:srgbClr val="FFC61F"/>
      </a:accent2>
      <a:accent3>
        <a:srgbClr val="363AD9"/>
      </a:accent3>
      <a:accent4>
        <a:srgbClr val="2FE81C"/>
      </a:accent4>
      <a:accent5>
        <a:srgbClr val="6E2BD7"/>
      </a:accent5>
      <a:accent6>
        <a:srgbClr val="282A79"/>
      </a:accent6>
      <a:hlink>
        <a:srgbClr val="A5A5A5"/>
      </a:hlink>
      <a:folHlink>
        <a:srgbClr val="A5A5A5"/>
      </a:folHlink>
    </a:clrScheme>
    <a:fontScheme name="MMS 2017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S 2020.potx" id="{EA3ED004-8C0A-423F-BAA0-A773925AF6A9}" vid="{F4B225E1-F8FB-4DCD-833B-C29785C2D3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3" ma:contentTypeDescription="Create a new document." ma:contentTypeScope="" ma:versionID="3e67f11690c7d3c18b2a7d7019f4bf93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bebd89bf03aaef8daef7a9ce840a4680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F96CB3-579C-4369-8AB2-D91B353AC245}">
  <ds:schemaRefs>
    <ds:schemaRef ds:uri="994c1987-0261-432a-b2ef-a9da39f1b5e2"/>
    <ds:schemaRef ds:uri="http://purl.org/dc/elements/1.1/"/>
    <ds:schemaRef ds:uri="http://schemas.microsoft.com/office/2006/metadata/properties"/>
    <ds:schemaRef ds:uri="http://purl.org/dc/dcmitype/"/>
    <ds:schemaRef ds:uri="0f628621-369a-46c7-83bd-de17ca407533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F9099B0-B9E3-45A6-848D-7EA25626C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601562-35ED-457B-BE13-C176124233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 2020 Template</Template>
  <TotalTime>108</TotalTime>
  <Words>483</Words>
  <Application>Microsoft Office PowerPoint</Application>
  <PresentationFormat>Widescreen</PresentationFormat>
  <Paragraphs>114</Paragraphs>
  <Slides>39</Slides>
  <Notes>0</Notes>
  <HiddenSlides>17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Wingdings 3</vt:lpstr>
      <vt:lpstr>Slice</vt:lpstr>
      <vt:lpstr>The beer that azure brewed</vt:lpstr>
      <vt:lpstr>PowerPoint Presentation</vt:lpstr>
      <vt:lpstr>How do we make beer?</vt:lpstr>
      <vt:lpstr>Mashing</vt:lpstr>
      <vt:lpstr>Lautering</vt:lpstr>
      <vt:lpstr>boiling</vt:lpstr>
      <vt:lpstr>fermenting</vt:lpstr>
      <vt:lpstr>Drinking </vt:lpstr>
      <vt:lpstr>Recipe generation with Azure Machine Learning</vt:lpstr>
      <vt:lpstr>Monitoring yeast bowel movements</vt:lpstr>
      <vt:lpstr>hardware</vt:lpstr>
      <vt:lpstr>Pi, screen, and Daqcplate</vt:lpstr>
      <vt:lpstr>Rough fitting in the enclosure</vt:lpstr>
      <vt:lpstr>Wiring everything up</vt:lpstr>
      <vt:lpstr>Some calibration required</vt:lpstr>
      <vt:lpstr>Finished result</vt:lpstr>
      <vt:lpstr>Data flow</vt:lpstr>
      <vt:lpstr>Generating Data on the raspberry pi</vt:lpstr>
      <vt:lpstr>Setting the Temperature and Delta</vt:lpstr>
      <vt:lpstr>Ending Fermentation</vt:lpstr>
      <vt:lpstr>PowerPoint Presentation</vt:lpstr>
      <vt:lpstr>PowerPoint Presentation</vt:lpstr>
      <vt:lpstr>Section Header</vt:lpstr>
      <vt:lpstr>Title</vt:lpstr>
      <vt:lpstr>Title</vt:lpstr>
      <vt:lpstr>PowerPoint Presentation</vt:lpstr>
      <vt:lpstr>PowerPoint Presentation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beer that azure brewed</dc:title>
  <dc:creator>Scott Corio</dc:creator>
  <cp:keywords>No Restrictions</cp:keywords>
  <cp:lastModifiedBy>Scott Corio</cp:lastModifiedBy>
  <cp:revision>8</cp:revision>
  <dcterms:created xsi:type="dcterms:W3CDTF">2020-05-15T19:04:44Z</dcterms:created>
  <dcterms:modified xsi:type="dcterms:W3CDTF">2020-05-15T20:53:36Z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086be151-57ff-4b83-a01c-b22948221ca2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  <property fmtid="{D5CDD505-2E9C-101B-9397-08002B2CF9AE}" pid="7" name="ContentTypeId">
    <vt:lpwstr>0x010100066787FB9552CF40BFF026EAAC52FBCA</vt:lpwstr>
  </property>
</Properties>
</file>